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2" r:id="rId26"/>
    <p:sldId id="279" r:id="rId27"/>
    <p:sldId id="283" r:id="rId28"/>
    <p:sldId id="280" r:id="rId29"/>
    <p:sldId id="284" r:id="rId30"/>
  </p:sldIdLst>
  <p:sldSz cx="9144000" cy="5715000" type="screen16x1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80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igZYdVXcLgWAAVJQTVqRieZRal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50A0"/>
    <a:srgbClr val="593E7F"/>
    <a:srgbClr val="EE4639"/>
    <a:srgbClr val="FFEDBF"/>
    <a:srgbClr val="FFD7C1"/>
    <a:srgbClr val="D9DBE1"/>
    <a:srgbClr val="00B1C2"/>
    <a:srgbClr val="92C14E"/>
    <a:srgbClr val="FDC212"/>
    <a:srgbClr val="FE7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847"/>
    <p:restoredTop sz="94687"/>
  </p:normalViewPr>
  <p:slideViewPr>
    <p:cSldViewPr snapToGrid="0">
      <p:cViewPr>
        <p:scale>
          <a:sx n="180" d="100"/>
          <a:sy n="180" d="100"/>
        </p:scale>
        <p:origin x="2848" y="1368"/>
      </p:cViewPr>
      <p:guideLst>
        <p:guide pos="2880"/>
        <p:guide orient="horz" pos="18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" name="Google Shape;25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1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1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1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1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En este cuadro, se pueden ver los resultados obtenidos por cada métrica establecida por semana.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1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2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2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2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2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2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p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ema - 1 Imagen A">
  <p:cSld name="Subtema - 1 Imagen A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B0FAFA35-F211-BF45-B136-B9675C5D681E}"/>
              </a:ext>
            </a:extLst>
          </p:cNvPr>
          <p:cNvSpPr/>
          <p:nvPr userDrawn="1"/>
        </p:nvSpPr>
        <p:spPr>
          <a:xfrm>
            <a:off x="7204422" y="5371562"/>
            <a:ext cx="15440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2A18DCE-DD84-574B-8E0A-6AEBB8B13F1F}"/>
              </a:ext>
            </a:extLst>
          </p:cNvPr>
          <p:cNvSpPr txBox="1"/>
          <p:nvPr userDrawn="1"/>
        </p:nvSpPr>
        <p:spPr>
          <a:xfrm>
            <a:off x="876300" y="5343295"/>
            <a:ext cx="2236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MODELOS DE NEGOCIOS Y STARTUPS 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TEMA 11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045CE96-A5B5-DB47-BDEC-42690440A75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800" userDrawn="1">
          <p15:clr>
            <a:srgbClr val="F26B43"/>
          </p15:clr>
        </p15:guide>
        <p15:guide id="3" orient="horz" pos="303" userDrawn="1">
          <p15:clr>
            <a:srgbClr val="F26B43"/>
          </p15:clr>
        </p15:guide>
        <p15:guide id="4" orient="horz" pos="575" userDrawn="1">
          <p15:clr>
            <a:srgbClr val="F26B43"/>
          </p15:clr>
        </p15:guide>
        <p15:guide id="5" orient="horz" pos="3297" userDrawn="1">
          <p15:clr>
            <a:srgbClr val="F26B43"/>
          </p15:clr>
        </p15:guide>
        <p15:guide id="6" pos="317" userDrawn="1">
          <p15:clr>
            <a:srgbClr val="F26B43"/>
          </p15:clr>
        </p15:guide>
        <p15:guide id="7" pos="431" userDrawn="1">
          <p15:clr>
            <a:srgbClr val="F26B43"/>
          </p15:clr>
        </p15:guide>
        <p15:guide id="8" pos="2767" userDrawn="1">
          <p15:clr>
            <a:srgbClr val="F26B43"/>
          </p15:clr>
        </p15:guide>
        <p15:guide id="9" pos="2993" userDrawn="1">
          <p15:clr>
            <a:srgbClr val="F26B43"/>
          </p15:clr>
        </p15:guide>
        <p15:guide id="10" pos="54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A2BBD0B3-E432-1C4C-BF02-8D48802F683A}"/>
              </a:ext>
            </a:extLst>
          </p:cNvPr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F08131-1B47-384E-863F-9FFCBEED69C9}"/>
              </a:ext>
            </a:extLst>
          </p:cNvPr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b="1" dirty="0">
                <a:solidFill>
                  <a:srgbClr val="6C6D6C"/>
                </a:solidFill>
                <a:latin typeface="Calibri" charset="0"/>
                <a:cs typeface="Calibri" charset="0"/>
              </a:rPr>
              <a:t>MODELOS DE NEGOCIO Y STARTUPS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2E63C11-9B8F-634C-BFBE-E34867ED3630}"/>
              </a:ext>
            </a:extLst>
          </p:cNvPr>
          <p:cNvSpPr/>
          <p:nvPr/>
        </p:nvSpPr>
        <p:spPr>
          <a:xfrm>
            <a:off x="503238" y="3219842"/>
            <a:ext cx="2845526" cy="1307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Presentación de experimentos</a:t>
            </a:r>
          </a:p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Análisis de métricas y resultados</a:t>
            </a:r>
          </a:p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Aplicación de pivotes al modelo </a:t>
            </a:r>
            <a:br>
              <a:rPr lang="es-PE" sz="1200" dirty="0">
                <a:latin typeface="Graphik-Medium" charset="0"/>
                <a:sym typeface="Calibri"/>
              </a:rPr>
            </a:br>
            <a:r>
              <a:rPr lang="es-PE" sz="1200" dirty="0">
                <a:latin typeface="Graphik-Medium" charset="0"/>
                <a:sym typeface="Calibri"/>
              </a:rPr>
              <a:t>de negocio</a:t>
            </a:r>
          </a:p>
          <a:p>
            <a:pPr marL="177800" lvl="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PE" sz="1200" dirty="0">
                <a:latin typeface="Graphik-Medium" charset="0"/>
                <a:sym typeface="Calibri"/>
              </a:rPr>
              <a:t>Autoevaluación de equipos de trabajo</a:t>
            </a:r>
            <a:endParaRPr lang="es-ES" sz="1200" dirty="0">
              <a:latin typeface="Graphik-Medium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59595CA-EA55-6644-86B0-3E4D86D34BE0}"/>
              </a:ext>
            </a:extLst>
          </p:cNvPr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2000" b="1" dirty="0">
                <a:solidFill>
                  <a:srgbClr val="B6508F"/>
                </a:solidFill>
                <a:latin typeface="Calibri" charset="0"/>
                <a:ea typeface="Calibri" charset="0"/>
                <a:cs typeface="Calibri" charset="0"/>
              </a:rPr>
              <a:t>TEMA 11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D268F96-A771-C346-B79F-EE83DA1DD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4" y="1883411"/>
            <a:ext cx="166865" cy="17045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8E67A5F-D4A5-3142-865D-F321543AF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0"/>
            <a:ext cx="5391150" cy="571500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8DD54729-CCB1-184A-961E-D11C75E6EA09}"/>
              </a:ext>
            </a:extLst>
          </p:cNvPr>
          <p:cNvSpPr/>
          <p:nvPr/>
        </p:nvSpPr>
        <p:spPr>
          <a:xfrm>
            <a:off x="503238" y="2177570"/>
            <a:ext cx="3161449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s-PE" sz="2900" dirty="0">
                <a:latin typeface="Graphik-Medium" charset="0"/>
                <a:ea typeface="Graphik-Medium" charset="0"/>
                <a:cs typeface="Graphik-Medium" charset="0"/>
              </a:rPr>
              <a:t>DESARROLLO DE </a:t>
            </a:r>
            <a:r>
              <a:rPr lang="es-PE" sz="2900" b="1" dirty="0">
                <a:latin typeface="Graphik Bold" charset="0"/>
                <a:ea typeface="Graphik Bold" charset="0"/>
                <a:cs typeface="Graphik Bold" charset="0"/>
              </a:rPr>
              <a:t>EXPERIMENTOS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/>
        </p:nvSpPr>
        <p:spPr>
          <a:xfrm>
            <a:off x="503237" y="1898097"/>
            <a:ext cx="3889375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Objetivo: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Validar el interés en un nuevo producto o servicio.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Metodología: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Crear una página web con información básica del producto y una llamada a la acción para inscribirse en una lista de espera o recibir más información.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Métricas: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Tasa de conversión (porcentaje de visitantes que se inscriben), comentarios y preguntas recibidas.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Resultados esperados: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Alta tasa de conversión indicaría un fuerte interés en </a:t>
            </a:r>
            <a:b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producto.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9" descr="Wix Editor: Creating a Landing Page (E.g. 'Coming Soon' Page) | Help Center  | Wix.c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1389" y="1971622"/>
            <a:ext cx="3889373" cy="22830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5E7F85CE-598B-4546-898A-C06140B4CD17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PRESENTACIÓN DE EXPERIMENTOS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5AA24B5A-2928-4949-BB42-95359E8B7577}"/>
              </a:ext>
            </a:extLst>
          </p:cNvPr>
          <p:cNvGrpSpPr/>
          <p:nvPr/>
        </p:nvGrpSpPr>
        <p:grpSpPr>
          <a:xfrm>
            <a:off x="326977" y="1307105"/>
            <a:ext cx="1879509" cy="394721"/>
            <a:chOff x="287221" y="917244"/>
            <a:chExt cx="2209952" cy="500394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5FB9D9E5-75AC-2F45-9B83-B68F2BA59D88}"/>
                </a:ext>
              </a:extLst>
            </p:cNvPr>
            <p:cNvSpPr/>
            <p:nvPr/>
          </p:nvSpPr>
          <p:spPr>
            <a:xfrm>
              <a:off x="503238" y="917244"/>
              <a:ext cx="1993935" cy="500394"/>
            </a:xfrm>
            <a:prstGeom prst="roundRect">
              <a:avLst>
                <a:gd name="adj" fmla="val 24841"/>
              </a:avLst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50" lvl="0" indent="-1588" algn="ctr">
                <a:buFont typeface="Arial"/>
                <a:buNone/>
                <a:tabLst>
                  <a:tab pos="569913" algn="l"/>
                </a:tabLst>
              </a:pPr>
              <a:r>
                <a:rPr lang="es-PE" b="1" dirty="0">
                  <a:solidFill>
                    <a:schemeClr val="lt1"/>
                  </a:solidFill>
                  <a:latin typeface="Calibri" charset="0"/>
                  <a:cs typeface="Calibri" charset="0"/>
                  <a:sym typeface="Calibri"/>
                </a:rPr>
                <a:t>LANDING PAGE</a:t>
              </a:r>
              <a:endParaRPr lang="es-PE" b="1" dirty="0">
                <a:solidFill>
                  <a:schemeClr val="lt1"/>
                </a:solidFill>
                <a:latin typeface="Calibri" charset="0"/>
                <a:cs typeface="Calibri" charset="0"/>
              </a:endParaRPr>
            </a:p>
          </p:txBody>
        </p:sp>
        <p:grpSp>
          <p:nvGrpSpPr>
            <p:cNvPr id="8" name="Agrupar 14">
              <a:extLst>
                <a:ext uri="{FF2B5EF4-FFF2-40B4-BE49-F238E27FC236}">
                  <a16:creationId xmlns:a16="http://schemas.microsoft.com/office/drawing/2014/main" id="{E24A7F15-C7A4-2840-9F80-79680A7322D0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DA28F726-B8E6-DF47-8039-5FF98718D8CB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93E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5E2E8615-BF33-D742-8C82-5D20928F6995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Triángulo 10">
                <a:extLst>
                  <a:ext uri="{FF2B5EF4-FFF2-40B4-BE49-F238E27FC236}">
                    <a16:creationId xmlns:a16="http://schemas.microsoft.com/office/drawing/2014/main" id="{CF04D479-705C-DB42-91D4-8E26ADB54CDE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3" name="Google Shape;94;p9">
            <a:extLst>
              <a:ext uri="{FF2B5EF4-FFF2-40B4-BE49-F238E27FC236}">
                <a16:creationId xmlns:a16="http://schemas.microsoft.com/office/drawing/2014/main" id="{CEB4ECD9-E8AF-D74D-B75E-0D80D6F01075}"/>
              </a:ext>
            </a:extLst>
          </p:cNvPr>
          <p:cNvSpPr txBox="1"/>
          <p:nvPr/>
        </p:nvSpPr>
        <p:spPr>
          <a:xfrm>
            <a:off x="510694" y="915054"/>
            <a:ext cx="38893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TIPOS DE EXPERIMENTOS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0" descr="Marvel: precios, funciones y opiniones | GetApp España 2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0548" y="3129203"/>
            <a:ext cx="4082904" cy="20696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CB961B1-3E9F-8847-989A-29CAA210B190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PRESENTACIÓN DE EXPERIMENTOS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94;p9">
            <a:extLst>
              <a:ext uri="{FF2B5EF4-FFF2-40B4-BE49-F238E27FC236}">
                <a16:creationId xmlns:a16="http://schemas.microsoft.com/office/drawing/2014/main" id="{6712E967-9458-3142-9EB2-4214BD07C4C4}"/>
              </a:ext>
            </a:extLst>
          </p:cNvPr>
          <p:cNvSpPr txBox="1"/>
          <p:nvPr/>
        </p:nvSpPr>
        <p:spPr>
          <a:xfrm>
            <a:off x="503237" y="1898097"/>
            <a:ext cx="8172451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Objetivo: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Probar la usabilidad y aceptación inicial del diseño de una aplicación o sitio web.</a:t>
            </a: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Metodología: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Crear un prototipo básico (wireframe) y realizar pruebas de usuario.</a:t>
            </a: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Métricas: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Tasa de éxito de tareas, tiempo para completar tareas, </a:t>
            </a:r>
            <a:r>
              <a:rPr lang="es-PE" sz="1600" i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cualitativo.</a:t>
            </a: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Resultados esperados: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Identificación de problemas de usabilidad y validación del </a:t>
            </a:r>
            <a:b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concepto inicial.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B7AEBCB-5AB8-3446-9221-14A4E82300B4}"/>
              </a:ext>
            </a:extLst>
          </p:cNvPr>
          <p:cNvGrpSpPr/>
          <p:nvPr/>
        </p:nvGrpSpPr>
        <p:grpSpPr>
          <a:xfrm>
            <a:off x="326977" y="1307105"/>
            <a:ext cx="2869878" cy="394721"/>
            <a:chOff x="287221" y="917244"/>
            <a:chExt cx="3374441" cy="500394"/>
          </a:xfrm>
        </p:grpSpPr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46082547-A159-7247-BA9A-A1888E19A0CC}"/>
                </a:ext>
              </a:extLst>
            </p:cNvPr>
            <p:cNvSpPr/>
            <p:nvPr/>
          </p:nvSpPr>
          <p:spPr>
            <a:xfrm>
              <a:off x="503236" y="917244"/>
              <a:ext cx="3158426" cy="500394"/>
            </a:xfrm>
            <a:prstGeom prst="roundRect">
              <a:avLst>
                <a:gd name="adj" fmla="val 24841"/>
              </a:avLst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50" indent="-1588" algn="ctr">
                <a:tabLst>
                  <a:tab pos="569913" algn="l"/>
                </a:tabLst>
              </a:pPr>
              <a:r>
                <a:rPr lang="es-PE" b="1" dirty="0">
                  <a:solidFill>
                    <a:schemeClr val="lt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PROTOTIPO DE APLICACIÓN</a:t>
              </a:r>
              <a:endParaRPr lang="es-PE" b="1" dirty="0">
                <a:solidFill>
                  <a:schemeClr val="lt1"/>
                </a:solidFill>
                <a:latin typeface="Calibri" charset="0"/>
                <a:ea typeface="+mn-ea"/>
                <a:cs typeface="Calibri" charset="0"/>
              </a:endParaRPr>
            </a:p>
          </p:txBody>
        </p:sp>
        <p:grpSp>
          <p:nvGrpSpPr>
            <p:cNvPr id="9" name="Agrupar 14">
              <a:extLst>
                <a:ext uri="{FF2B5EF4-FFF2-40B4-BE49-F238E27FC236}">
                  <a16:creationId xmlns:a16="http://schemas.microsoft.com/office/drawing/2014/main" id="{3E892078-C37D-1942-85D1-24D2BD0CB540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FECD7F68-20AE-DA47-A980-77B84A98F105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93E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5BC9E9D3-F2F2-494A-B7D3-995766A8B3DB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2" name="Triángulo 11">
                <a:extLst>
                  <a:ext uri="{FF2B5EF4-FFF2-40B4-BE49-F238E27FC236}">
                    <a16:creationId xmlns:a16="http://schemas.microsoft.com/office/drawing/2014/main" id="{1A11C2F5-CA51-6447-A3A9-C5D7E6E4D33E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3" name="Google Shape;94;p9">
            <a:extLst>
              <a:ext uri="{FF2B5EF4-FFF2-40B4-BE49-F238E27FC236}">
                <a16:creationId xmlns:a16="http://schemas.microsoft.com/office/drawing/2014/main" id="{5285D73E-BC0E-E649-9F77-7902CFEEDE20}"/>
              </a:ext>
            </a:extLst>
          </p:cNvPr>
          <p:cNvSpPr txBox="1"/>
          <p:nvPr/>
        </p:nvSpPr>
        <p:spPr>
          <a:xfrm>
            <a:off x="510694" y="915054"/>
            <a:ext cx="38893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TIPOS DE EXPERIMENTOS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6D812FE5-F83E-B040-9667-03C7B856E406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PRESENTACIÓN DE EXPERIMENTOS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94;p9">
            <a:extLst>
              <a:ext uri="{FF2B5EF4-FFF2-40B4-BE49-F238E27FC236}">
                <a16:creationId xmlns:a16="http://schemas.microsoft.com/office/drawing/2014/main" id="{49D5537E-4C23-5A4A-9BA2-79DF7A413723}"/>
              </a:ext>
            </a:extLst>
          </p:cNvPr>
          <p:cNvSpPr txBox="1"/>
          <p:nvPr/>
        </p:nvSpPr>
        <p:spPr>
          <a:xfrm>
            <a:off x="503237" y="1898097"/>
            <a:ext cx="3889375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Objetivo: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Evaluar el interés del mercado en un producto.</a:t>
            </a:r>
            <a:endParaRPr lang="es-PE" sz="1600" dirty="0"/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Metodología: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Lanzar una campaña en redes sociales dirigida a un público específico y medir la interacción.</a:t>
            </a:r>
            <a:endParaRPr lang="es-PE" sz="1600" dirty="0"/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Métricas: </a:t>
            </a:r>
            <a:r>
              <a:rPr lang="es-PE" sz="1600" i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Click-through rate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(CTR), tasa de conversión, </a:t>
            </a:r>
            <a:r>
              <a:rPr lang="es-PE" sz="1600" i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engagement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en redes sociales.</a:t>
            </a:r>
            <a:endParaRPr lang="es-PE" sz="1600" dirty="0"/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Resultados esperados: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Alta interacción y conversión indicarían un fuerte interés en </a:t>
            </a:r>
            <a:b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producto.</a:t>
            </a:r>
            <a:endParaRPr lang="es-PE" sz="160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FFA2E96-BBA8-314C-B65F-B5D4E06DA02D}"/>
              </a:ext>
            </a:extLst>
          </p:cNvPr>
          <p:cNvGrpSpPr/>
          <p:nvPr/>
        </p:nvGrpSpPr>
        <p:grpSpPr>
          <a:xfrm>
            <a:off x="326977" y="1307105"/>
            <a:ext cx="1879509" cy="394721"/>
            <a:chOff x="287221" y="917244"/>
            <a:chExt cx="2209952" cy="500394"/>
          </a:xfrm>
        </p:grpSpPr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3EB04A7D-EE30-AB4E-A049-F9D73A4B0351}"/>
                </a:ext>
              </a:extLst>
            </p:cNvPr>
            <p:cNvSpPr/>
            <p:nvPr/>
          </p:nvSpPr>
          <p:spPr>
            <a:xfrm>
              <a:off x="503238" y="917244"/>
              <a:ext cx="1993935" cy="500394"/>
            </a:xfrm>
            <a:prstGeom prst="roundRect">
              <a:avLst>
                <a:gd name="adj" fmla="val 24841"/>
              </a:avLst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50" indent="-1588" algn="ctr">
                <a:tabLst>
                  <a:tab pos="569913" algn="l"/>
                </a:tabLst>
              </a:pPr>
              <a:r>
                <a:rPr lang="es-PE" b="1" dirty="0">
                  <a:solidFill>
                    <a:schemeClr val="lt1"/>
                  </a:solidFill>
                  <a:latin typeface="Calibri" charset="0"/>
                  <a:ea typeface="+mn-ea"/>
                  <a:cs typeface="Calibri" charset="0"/>
                  <a:sym typeface="Calibri"/>
                </a:rPr>
                <a:t>FAN PAGE</a:t>
              </a:r>
              <a:endParaRPr lang="es-PE" b="1" dirty="0">
                <a:solidFill>
                  <a:schemeClr val="lt1"/>
                </a:solidFill>
                <a:latin typeface="Calibri" charset="0"/>
                <a:ea typeface="+mn-ea"/>
                <a:cs typeface="Calibri" charset="0"/>
              </a:endParaRPr>
            </a:p>
          </p:txBody>
        </p:sp>
        <p:grpSp>
          <p:nvGrpSpPr>
            <p:cNvPr id="9" name="Agrupar 14">
              <a:extLst>
                <a:ext uri="{FF2B5EF4-FFF2-40B4-BE49-F238E27FC236}">
                  <a16:creationId xmlns:a16="http://schemas.microsoft.com/office/drawing/2014/main" id="{3B54078F-F05B-A645-9DBE-669E9A33460F}"/>
                </a:ext>
              </a:extLst>
            </p:cNvPr>
            <p:cNvGrpSpPr/>
            <p:nvPr/>
          </p:nvGrpSpPr>
          <p:grpSpPr>
            <a:xfrm>
              <a:off x="287221" y="965530"/>
              <a:ext cx="459474" cy="403823"/>
              <a:chOff x="5892512" y="2805541"/>
              <a:chExt cx="459474" cy="403823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8C88EAC2-F72A-6847-AAAD-4E70E28A1674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93E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F5FE68BF-4F1E-8444-818B-CAC70D99114F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2" name="Triángulo 11">
                <a:extLst>
                  <a:ext uri="{FF2B5EF4-FFF2-40B4-BE49-F238E27FC236}">
                    <a16:creationId xmlns:a16="http://schemas.microsoft.com/office/drawing/2014/main" id="{83D3E1C2-B435-8E4A-8E27-7F17AFA16090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3" name="Google Shape;94;p9">
            <a:extLst>
              <a:ext uri="{FF2B5EF4-FFF2-40B4-BE49-F238E27FC236}">
                <a16:creationId xmlns:a16="http://schemas.microsoft.com/office/drawing/2014/main" id="{03D02B99-4C0D-8445-BCDC-BA4AAA6F7798}"/>
              </a:ext>
            </a:extLst>
          </p:cNvPr>
          <p:cNvSpPr txBox="1"/>
          <p:nvPr/>
        </p:nvSpPr>
        <p:spPr>
          <a:xfrm>
            <a:off x="510694" y="915054"/>
            <a:ext cx="38893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TIPOS DE EXPERIMENTOS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6E9331B-58EA-B04A-B97A-B5D20C6B4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6" r="2128"/>
          <a:stretch/>
        </p:blipFill>
        <p:spPr>
          <a:xfrm>
            <a:off x="4751390" y="912814"/>
            <a:ext cx="3924298" cy="432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3FF97F8-005F-7143-9E80-9FAEFC50E76A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D9232B1-8E1F-DC4C-940C-1ECE077D544E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ANÁLISIS DE MÉTRICAS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Y RESULTADOS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F20AD1A-0A9A-6448-A1ED-09B8D6FBB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/>
        </p:nvSpPr>
        <p:spPr>
          <a:xfrm>
            <a:off x="511488" y="917513"/>
            <a:ext cx="8164200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CONCEPTO</a:t>
            </a:r>
            <a:endParaRPr dirty="0"/>
          </a:p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análisis de métricas y resultados implica recopilar datos relevantes, interpretarlos correctamente y tomar decisiones informadas basadas en los hallazgos.</a:t>
            </a:r>
            <a:endParaRPr dirty="0">
              <a:solidFill>
                <a:schemeClr val="tx1"/>
              </a:solidFill>
            </a:endParaRPr>
          </a:p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 continuación se detalla cómo realizar un análisis efectivo de métricas y resultados.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27" name="Google Shape;127;p13" descr="Las 26 métricas de marketing digital para medir tus resultados"/>
          <p:cNvPicPr preferRelativeResize="0"/>
          <p:nvPr/>
        </p:nvPicPr>
        <p:blipFill rotWithShape="1">
          <a:blip r:embed="rId3">
            <a:alphaModFix/>
          </a:blip>
          <a:srcRect t="18474"/>
          <a:stretch/>
        </p:blipFill>
        <p:spPr>
          <a:xfrm>
            <a:off x="1382893" y="2511014"/>
            <a:ext cx="6378213" cy="252184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25DF31B0-3A8D-C745-9723-0765AB0620DB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DE MÉTRICAS Y RESULTADOS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9F494D1-8E1D-534E-93A9-A64DE6774A35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DE MÉTRICAS Y RESULTADOS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62;p5">
            <a:extLst>
              <a:ext uri="{FF2B5EF4-FFF2-40B4-BE49-F238E27FC236}">
                <a16:creationId xmlns:a16="http://schemas.microsoft.com/office/drawing/2014/main" id="{E1B7DDE2-58C7-0746-9658-B463E580F531}"/>
              </a:ext>
            </a:extLst>
          </p:cNvPr>
          <p:cNvSpPr txBox="1"/>
          <p:nvPr/>
        </p:nvSpPr>
        <p:spPr>
          <a:xfrm>
            <a:off x="503238" y="912813"/>
            <a:ext cx="3889376" cy="390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TIPOS DE MÉTRICAS</a:t>
            </a:r>
            <a:endParaRPr lang="es-PE" sz="1600" dirty="0"/>
          </a:p>
          <a:p>
            <a:pPr marL="11725">
              <a:spcAft>
                <a:spcPts val="600"/>
              </a:spcAft>
              <a:buSzPts val="1600"/>
            </a:pPr>
            <a:r>
              <a:rPr lang="es-ES" sz="2000" b="1" dirty="0">
                <a:solidFill>
                  <a:srgbClr val="7150A0"/>
                </a:solidFill>
                <a:latin typeface="Graphik Bold" panose="020B0503030202060203" pitchFamily="34" charset="77"/>
                <a:cs typeface="Calibri" charset="0"/>
              </a:rPr>
              <a:t>+ 01.</a:t>
            </a:r>
            <a:br>
              <a:rPr lang="es-ES" sz="1800" b="1" dirty="0">
                <a:solidFill>
                  <a:srgbClr val="EE4639"/>
                </a:solidFill>
                <a:latin typeface="Calibri" charset="0"/>
                <a:cs typeface="Calibri" charset="0"/>
              </a:rPr>
            </a:br>
            <a:r>
              <a:rPr lang="es-PE" sz="1600" b="1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MÉTRICAS DE VANIDAD VS. MÉTRICAS ACCIONABLES</a:t>
            </a:r>
            <a:endParaRPr lang="es-PE" sz="1600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L="182563" marR="0" lvl="1" indent="-176213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ts val="1600"/>
              <a:buFont typeface="Arial"/>
              <a:buChar char="•"/>
            </a:pPr>
            <a:r>
              <a:rPr lang="es-PE" sz="1600" b="1" i="0" u="none" strike="noStrike" cap="none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Métricas de Vanidad: </a:t>
            </a: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Son datos que pueden parecer impresionantes pero no proporcionan información práctica para la toma de decisiones. Ejemplos: número de visitas a la web, número de descargas.</a:t>
            </a:r>
            <a:endParaRPr lang="es-PE" sz="1600" dirty="0"/>
          </a:p>
          <a:p>
            <a:pPr marL="182563" marR="0" lvl="1" indent="-176213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ts val="1600"/>
              <a:buFont typeface="Arial"/>
              <a:buNone/>
            </a:pPr>
            <a:endParaRPr lang="es-PE"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1" indent="-176213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ts val="1600"/>
              <a:buFont typeface="Arial"/>
              <a:buChar char="•"/>
            </a:pPr>
            <a:r>
              <a:rPr lang="es-PE" sz="1600" b="1" i="0" u="none" strike="noStrike" cap="none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Métricas Accionables: </a:t>
            </a: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Proporcionan </a:t>
            </a:r>
            <a:r>
              <a:rPr lang="es-PE" sz="1600" b="0" i="1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valiosos que pueden influir en la estrategia de negocio. Ejemplos: tasa de conversión, costo de adquisición de clientes (CAC), valor de vida del cliente (LTV).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15E025-DCF3-3841-AF7F-C1F17CFBB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386" y="1295585"/>
            <a:ext cx="4395218" cy="2929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8B45EA5-65AD-AA4B-AE18-35F73518E5F0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DE MÉTRICAS Y RESULTADOS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62;p5">
            <a:extLst>
              <a:ext uri="{FF2B5EF4-FFF2-40B4-BE49-F238E27FC236}">
                <a16:creationId xmlns:a16="http://schemas.microsoft.com/office/drawing/2014/main" id="{C5F3E938-A3B7-344E-A1FA-5ADBB361F819}"/>
              </a:ext>
            </a:extLst>
          </p:cNvPr>
          <p:cNvSpPr txBox="1"/>
          <p:nvPr/>
        </p:nvSpPr>
        <p:spPr>
          <a:xfrm>
            <a:off x="503237" y="912813"/>
            <a:ext cx="8172451" cy="395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TIPOS DE MÉTRICAS</a:t>
            </a:r>
            <a:endParaRPr lang="es-PE" sz="1600" dirty="0"/>
          </a:p>
          <a:p>
            <a:pPr marL="11725">
              <a:spcAft>
                <a:spcPts val="600"/>
              </a:spcAft>
              <a:buSzPts val="1600"/>
            </a:pPr>
            <a:r>
              <a:rPr lang="es-ES" sz="2000" b="1" dirty="0">
                <a:solidFill>
                  <a:srgbClr val="7150A0"/>
                </a:solidFill>
                <a:latin typeface="Graphik Bold" panose="020B0503030202060203" pitchFamily="34" charset="77"/>
                <a:cs typeface="Calibri" charset="0"/>
              </a:rPr>
              <a:t>+ 02.</a:t>
            </a:r>
            <a:br>
              <a:rPr lang="es-ES" sz="1800" b="1" dirty="0">
                <a:solidFill>
                  <a:srgbClr val="EE4639"/>
                </a:solidFill>
                <a:latin typeface="Calibri" charset="0"/>
                <a:cs typeface="Calibri" charset="0"/>
              </a:rPr>
            </a:br>
            <a:r>
              <a:rPr lang="es-PE" sz="1600" b="1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MÉTRICAS CLAVE</a:t>
            </a:r>
            <a:endParaRPr lang="es-PE" sz="1600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L="182563" marR="0" lvl="1" indent="-176213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PE" sz="1500" b="1" i="0" u="none" strike="noStrike" cap="none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CAC (Costo de Adquisición de Clientes): </a:t>
            </a:r>
            <a:r>
              <a:rPr lang="es-PE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Cuánto cuesta adquirir un nuevo cliente.</a:t>
            </a:r>
            <a:endParaRPr lang="es-PE" sz="1500" dirty="0"/>
          </a:p>
          <a:p>
            <a:pPr marL="182563" marR="0" lvl="1" indent="-176213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None/>
            </a:pPr>
            <a:endParaRPr lang="es-PE" sz="15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1" indent="-176213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PE" sz="1500" b="1" i="0" u="none" strike="noStrike" cap="none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LTV (Valor de Vida del Cliente): </a:t>
            </a:r>
            <a:r>
              <a:rPr lang="es-PE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Ingresos generados por un cliente a lo largo de su relación con la empresa.</a:t>
            </a:r>
            <a:endParaRPr lang="es-PE" sz="1500" dirty="0"/>
          </a:p>
          <a:p>
            <a:pPr marL="182563" marR="0" lvl="1" indent="-176213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None/>
            </a:pPr>
            <a:endParaRPr lang="es-PE" sz="15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1" indent="-176213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PE" sz="1500" b="1" i="0" u="none" strike="noStrike" cap="none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Tasa de Conversión: </a:t>
            </a:r>
            <a:r>
              <a:rPr lang="es-PE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Porcentaje de usuarios que completan una acción deseada (por ejemplo, registrarse, comprar).</a:t>
            </a:r>
            <a:endParaRPr lang="es-PE" sz="1500" dirty="0"/>
          </a:p>
          <a:p>
            <a:pPr marL="182563" marR="0" lvl="1" indent="-176213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None/>
            </a:pPr>
            <a:endParaRPr lang="es-PE" sz="15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1" indent="-176213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PE" sz="1500" b="1" i="0" u="none" strike="noStrike" cap="none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Tasa de Retención: </a:t>
            </a:r>
            <a:r>
              <a:rPr lang="es-PE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Porcentaje de usuarios que continúan utilizando el producto después de un período de tiempo.</a:t>
            </a:r>
            <a:endParaRPr lang="es-PE" sz="1500" dirty="0"/>
          </a:p>
          <a:p>
            <a:pPr marL="182563" marR="0" lvl="1" indent="-176213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None/>
            </a:pPr>
            <a:endParaRPr lang="es-PE" sz="15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1" indent="-176213" algn="l" rtl="0">
              <a:spcBef>
                <a:spcPts val="0"/>
              </a:spcBef>
              <a:spcAft>
                <a:spcPts val="0"/>
              </a:spcAft>
              <a:buClr>
                <a:srgbClr val="7150A0"/>
              </a:buClr>
              <a:buSzPct val="100000"/>
              <a:buFont typeface="Arial"/>
              <a:buChar char="•"/>
            </a:pPr>
            <a:r>
              <a:rPr lang="es-PE" sz="1500" b="1" i="1" u="none" strike="noStrike" cap="none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Net Promoter Score</a:t>
            </a:r>
            <a:r>
              <a:rPr lang="es-PE" sz="1500" b="1" i="0" u="none" strike="noStrike" cap="none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 (NPS): </a:t>
            </a:r>
            <a:r>
              <a:rPr lang="es-PE" sz="15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Mide la lealtad del cliente y la probabilidad de que recomiende el producto a otros.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/>
        </p:nvSpPr>
        <p:spPr>
          <a:xfrm>
            <a:off x="503238" y="912813"/>
            <a:ext cx="38893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 DE MÉTRICAS Y RESULTADOS</a:t>
            </a:r>
            <a:endParaRPr dirty="0"/>
          </a:p>
        </p:txBody>
      </p:sp>
      <p:pic>
        <p:nvPicPr>
          <p:cNvPr id="149" name="Google Shape;14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5133" y="1557116"/>
            <a:ext cx="3653734" cy="33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B82A975A-FAB6-5C4E-9C24-D25B85968C27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DE MÉTRICAS Y RESULTADOS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DA895F3-6533-5348-9B67-255C55E4E1ED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A3F9CA8-9771-5245-B9B2-9256A877D124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APLICACIÓN DE PIVOTES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AL MODELO DE NEGOCIO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BF861D4-1A20-CF49-B697-DB3C19498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/>
        </p:nvSpPr>
        <p:spPr>
          <a:xfrm>
            <a:off x="511341" y="912813"/>
            <a:ext cx="8164347" cy="37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CONCEPTO</a:t>
            </a:r>
            <a:endParaRPr dirty="0"/>
          </a:p>
          <a:p>
            <a:pPr marL="182563" marR="0" lvl="1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Cambio estructural en el modelo de negocio basado en los resultados obtenidos de los experimentos.</a:t>
            </a:r>
            <a:endParaRPr dirty="0"/>
          </a:p>
          <a:p>
            <a:pPr marL="182563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1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 de pivote: Inicialmente se desarrolló una aplicación de gestión de tareas para profesionales ocupados, pero se descubre que los estudiantes universitarios están más interesados y comprometidos.</a:t>
            </a: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Tipos de Pivotes: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Pivote de Cliente: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Cambiar el segmento de clientes objetivo.</a:t>
            </a:r>
            <a:endParaRPr dirty="0"/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Pivote de Problema: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Reevaluar el problema que se está resolviendo.</a:t>
            </a:r>
            <a:endParaRPr dirty="0"/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Pivote de Solución: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Modificar el producto para abordar mejor el problema.</a:t>
            </a:r>
            <a:endParaRPr dirty="0"/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Pivote de Tecnología: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Adoptar una tecnología diferente para la solución.</a:t>
            </a:r>
            <a:endParaRPr dirty="0"/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Pivote de Canal: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Cambiar la forma en que el producto llega a los clientes. 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68A86BE-351E-234E-942C-63AC2E879EF5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APLICACIÓN DE PIVOTES AL MODELO DE NEGOCIO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13C9128-603F-D444-B54F-2970BE4D2839}"/>
              </a:ext>
            </a:extLst>
          </p:cNvPr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BF14FA-D0C0-1B49-9A95-B1A80EA99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46969"/>
            <a:ext cx="2072213" cy="389806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81713CD-954D-8449-875F-C419E991EA19}"/>
              </a:ext>
            </a:extLst>
          </p:cNvPr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1D84AA-3D3A-E24F-94B8-8055359CFEFD}"/>
              </a:ext>
            </a:extLst>
          </p:cNvPr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33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INTRODUCCIÓN</a:t>
            </a:r>
          </a:p>
          <a:p>
            <a:pPr>
              <a:lnSpc>
                <a:spcPct val="80000"/>
              </a:lnSpc>
            </a:pPr>
            <a:r>
              <a:rPr lang="es-ES_tradnl" sz="33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LA SESIÓN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3C8906-5883-1F40-9E2C-51234AAF29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334433" y="3817749"/>
            <a:ext cx="809264" cy="8092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01BF2BE-6A2A-7544-AD62-F836C60FC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14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/>
        </p:nvSpPr>
        <p:spPr>
          <a:xfrm>
            <a:off x="503237" y="912813"/>
            <a:ext cx="7896483" cy="278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CONCEPTO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Proceso de Pivote:</a:t>
            </a:r>
            <a:endParaRPr sz="16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Evaluación: </a:t>
            </a: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Analizar los resultados del experimento y determinar si es necesario un pivote.</a:t>
            </a: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Planificación: </a:t>
            </a: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Definir el nuevo enfoque y los cambios necesarios.</a:t>
            </a: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Implementación: </a:t>
            </a: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Realizar los cambios en el producto y el modelo de negocio.</a:t>
            </a: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Validación: </a:t>
            </a: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Realizar nuevos experimentos para validar el pivote.</a:t>
            </a: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i="0" u="none" strike="noStrike" cap="none" dirty="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Ejemplos de Pivotes Exitosos:</a:t>
            </a:r>
            <a:endParaRPr sz="16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1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Twitter: </a:t>
            </a: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 una plataforma de podcasts a una red social.</a:t>
            </a:r>
            <a:endParaRPr dirty="0"/>
          </a:p>
          <a:p>
            <a:pPr marL="180000" marR="0" lvl="1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YouTube: </a:t>
            </a: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 una plataforma de citas en video a una plataforma de intercambio de videos.</a:t>
            </a:r>
            <a:endParaRPr dirty="0"/>
          </a:p>
          <a:p>
            <a:pPr marL="180000" marR="0" lvl="1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Slack: </a:t>
            </a: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 un videojuego online a una herramienta de comunicación empresarial.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4438135-5BE4-9F40-8BAB-A875B2B869D8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APLICACIÓN DE PIVOTES AL MODELO DE NEGOCIO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3153DFE-882F-7440-9356-B16C9DCA4814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276E708-B80D-5343-A50C-4D1D0F5A811F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AUTOEVALUACIÓN DE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EQUIPOS DE TRABAJO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6D46ED3-42EF-024B-8E2D-3B6A53D56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0977AF3-22F4-EB48-8CD3-637C543976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0"/>
            <a:ext cx="4392610" cy="5715000"/>
          </a:xfrm>
          <a:prstGeom prst="rect">
            <a:avLst/>
          </a:prstGeom>
        </p:spPr>
      </p:pic>
      <p:sp>
        <p:nvSpPr>
          <p:cNvPr id="183" name="Google Shape;183;p21"/>
          <p:cNvSpPr txBox="1"/>
          <p:nvPr/>
        </p:nvSpPr>
        <p:spPr>
          <a:xfrm>
            <a:off x="503238" y="912813"/>
            <a:ext cx="816434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CRITERIOS DE EVALUACIÓN</a:t>
            </a:r>
            <a:endParaRPr sz="16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BBD3AB4-3FA6-D849-AD9E-F3092510DFA6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AUTOEVALUACIÓN DE EQUIPOS DE TRABAJO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AB94633-42B6-6740-BF7A-F5612EE4C8C6}"/>
              </a:ext>
            </a:extLst>
          </p:cNvPr>
          <p:cNvSpPr/>
          <p:nvPr/>
        </p:nvSpPr>
        <p:spPr>
          <a:xfrm>
            <a:off x="793981" y="1373092"/>
            <a:ext cx="418661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600"/>
            </a:pPr>
            <a: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COMUNICACIÓN:</a:t>
            </a:r>
            <a:r>
              <a:rPr lang="es-PE" sz="1400" b="1" dirty="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600"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¿Cómo fue la comunicación dentro del equipo?</a:t>
            </a:r>
            <a:endParaRPr lang="es-PE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0B6CE20-E211-014B-8ED5-E229FA7111ED}"/>
              </a:ext>
            </a:extLst>
          </p:cNvPr>
          <p:cNvCxnSpPr>
            <a:cxnSpLocks/>
          </p:cNvCxnSpPr>
          <p:nvPr/>
        </p:nvCxnSpPr>
        <p:spPr>
          <a:xfrm>
            <a:off x="579580" y="1575962"/>
            <a:ext cx="0" cy="380429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4DFB45C-1B0A-7F4A-AB23-387BCEE33FBE}"/>
              </a:ext>
            </a:extLst>
          </p:cNvPr>
          <p:cNvSpPr/>
          <p:nvPr/>
        </p:nvSpPr>
        <p:spPr>
          <a:xfrm>
            <a:off x="793981" y="1983988"/>
            <a:ext cx="418661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600"/>
            </a:pPr>
            <a: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COLABORACIÓN:</a:t>
            </a:r>
            <a:r>
              <a:rPr lang="es-PE" sz="1400" b="1" dirty="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600"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¿Se distribuyeron las tareas de manera equitativa?</a:t>
            </a:r>
            <a:endParaRPr lang="es-PE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2FAA585-9136-7E4E-9DB2-F875D00D950C}"/>
              </a:ext>
            </a:extLst>
          </p:cNvPr>
          <p:cNvSpPr/>
          <p:nvPr/>
        </p:nvSpPr>
        <p:spPr>
          <a:xfrm>
            <a:off x="793981" y="2617322"/>
            <a:ext cx="418661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600"/>
            </a:pPr>
            <a: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CUMPLIMIENTO DE PLAZOS: </a:t>
            </a: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600"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¿El equipo cumplió con los plazos establecidos?</a:t>
            </a:r>
            <a:endParaRPr lang="es-PE" dirty="0"/>
          </a:p>
        </p:txBody>
      </p:sp>
      <p:sp>
        <p:nvSpPr>
          <p:cNvPr id="12" name="Más 11">
            <a:extLst>
              <a:ext uri="{FF2B5EF4-FFF2-40B4-BE49-F238E27FC236}">
                <a16:creationId xmlns:a16="http://schemas.microsoft.com/office/drawing/2014/main" id="{37B68571-4296-7E44-9A8A-8ACE5C415D19}"/>
              </a:ext>
            </a:extLst>
          </p:cNvPr>
          <p:cNvSpPr/>
          <p:nvPr/>
        </p:nvSpPr>
        <p:spPr>
          <a:xfrm>
            <a:off x="503238" y="1382864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0608316-6912-1B4A-AA26-7827F0AA09D0}"/>
              </a:ext>
            </a:extLst>
          </p:cNvPr>
          <p:cNvCxnSpPr>
            <a:cxnSpLocks/>
          </p:cNvCxnSpPr>
          <p:nvPr/>
        </p:nvCxnSpPr>
        <p:spPr>
          <a:xfrm>
            <a:off x="579580" y="2177625"/>
            <a:ext cx="0" cy="409631"/>
          </a:xfrm>
          <a:prstGeom prst="line">
            <a:avLst/>
          </a:prstGeom>
          <a:ln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ás 13">
            <a:extLst>
              <a:ext uri="{FF2B5EF4-FFF2-40B4-BE49-F238E27FC236}">
                <a16:creationId xmlns:a16="http://schemas.microsoft.com/office/drawing/2014/main" id="{A53500C1-56DF-CD44-916E-7A4993DEEB53}"/>
              </a:ext>
            </a:extLst>
          </p:cNvPr>
          <p:cNvSpPr/>
          <p:nvPr/>
        </p:nvSpPr>
        <p:spPr>
          <a:xfrm>
            <a:off x="503238" y="1994876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5" name="Más 14">
            <a:extLst>
              <a:ext uri="{FF2B5EF4-FFF2-40B4-BE49-F238E27FC236}">
                <a16:creationId xmlns:a16="http://schemas.microsoft.com/office/drawing/2014/main" id="{3BAD79A2-D1DE-C04A-8267-9178D1018159}"/>
              </a:ext>
            </a:extLst>
          </p:cNvPr>
          <p:cNvSpPr/>
          <p:nvPr/>
        </p:nvSpPr>
        <p:spPr>
          <a:xfrm>
            <a:off x="503238" y="2617322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CDBCD03-C403-054B-9D42-FAFC119A011A}"/>
              </a:ext>
            </a:extLst>
          </p:cNvPr>
          <p:cNvSpPr/>
          <p:nvPr/>
        </p:nvSpPr>
        <p:spPr>
          <a:xfrm>
            <a:off x="793981" y="3234010"/>
            <a:ext cx="418661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600"/>
            </a:pPr>
            <a: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RESOLUCIÓN DE PROBLEMAS: </a:t>
            </a: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600"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¿Cómo se manejaron los obstáculos y los desafíos?</a:t>
            </a:r>
            <a:endParaRPr lang="es-PE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4CD17A7-E9AA-E145-85F8-58833F0CC932}"/>
              </a:ext>
            </a:extLst>
          </p:cNvPr>
          <p:cNvCxnSpPr>
            <a:cxnSpLocks/>
          </p:cNvCxnSpPr>
          <p:nvPr/>
        </p:nvCxnSpPr>
        <p:spPr>
          <a:xfrm>
            <a:off x="579580" y="2794313"/>
            <a:ext cx="0" cy="409631"/>
          </a:xfrm>
          <a:prstGeom prst="line">
            <a:avLst/>
          </a:prstGeom>
          <a:ln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ás 19">
            <a:extLst>
              <a:ext uri="{FF2B5EF4-FFF2-40B4-BE49-F238E27FC236}">
                <a16:creationId xmlns:a16="http://schemas.microsoft.com/office/drawing/2014/main" id="{88B8D120-D022-934C-AC4D-75A9817D02FB}"/>
              </a:ext>
            </a:extLst>
          </p:cNvPr>
          <p:cNvSpPr/>
          <p:nvPr/>
        </p:nvSpPr>
        <p:spPr>
          <a:xfrm>
            <a:off x="503238" y="3234010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F0EF263-CD7B-9C49-8687-6D13DC909D0A}"/>
              </a:ext>
            </a:extLst>
          </p:cNvPr>
          <p:cNvSpPr/>
          <p:nvPr/>
        </p:nvSpPr>
        <p:spPr>
          <a:xfrm>
            <a:off x="793981" y="3843610"/>
            <a:ext cx="418661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600"/>
            </a:pPr>
            <a:r>
              <a:rPr lang="es-PE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CONTRIBUCIÓN INDIVIDUAL: </a:t>
            </a:r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600"/>
            </a:pPr>
            <a:r>
              <a:rPr lang="es-PE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¿Cómo fue la contribución de cada miembro?</a:t>
            </a:r>
            <a:endParaRPr lang="es-ES_tradnl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62C3556B-B56C-144E-A71B-FE383942A5F3}"/>
              </a:ext>
            </a:extLst>
          </p:cNvPr>
          <p:cNvCxnSpPr>
            <a:cxnSpLocks/>
          </p:cNvCxnSpPr>
          <p:nvPr/>
        </p:nvCxnSpPr>
        <p:spPr>
          <a:xfrm>
            <a:off x="579580" y="3403913"/>
            <a:ext cx="0" cy="409631"/>
          </a:xfrm>
          <a:prstGeom prst="line">
            <a:avLst/>
          </a:prstGeom>
          <a:ln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ás 22">
            <a:extLst>
              <a:ext uri="{FF2B5EF4-FFF2-40B4-BE49-F238E27FC236}">
                <a16:creationId xmlns:a16="http://schemas.microsoft.com/office/drawing/2014/main" id="{EE837324-4C97-2341-8E32-22C72536CD6F}"/>
              </a:ext>
            </a:extLst>
          </p:cNvPr>
          <p:cNvSpPr/>
          <p:nvPr/>
        </p:nvSpPr>
        <p:spPr>
          <a:xfrm>
            <a:off x="503238" y="3843610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/>
        </p:nvSpPr>
        <p:spPr>
          <a:xfrm>
            <a:off x="511341" y="912813"/>
            <a:ext cx="816434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MÉTODO DE EVALUACIÓN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90823E7-2FD9-F743-977D-CA4A6A0FB6C1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AUTOEVALUACIÓN DE EQUIPOS DE TRABAJO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0D1D5F41-D319-E046-BD0F-96D420DEE206}"/>
              </a:ext>
            </a:extLst>
          </p:cNvPr>
          <p:cNvSpPr/>
          <p:nvPr/>
        </p:nvSpPr>
        <p:spPr>
          <a:xfrm>
            <a:off x="5591638" y="1431863"/>
            <a:ext cx="1973019" cy="1925896"/>
          </a:xfrm>
          <a:prstGeom prst="roundRect">
            <a:avLst>
              <a:gd name="adj" fmla="val 74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b="1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FEEDBACK 360: </a:t>
            </a:r>
          </a:p>
          <a:p>
            <a:pPr marL="138113" indent="-133350" defTabSz="5778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Recibir y proporcionar feedback constructivo entre los miembros </a:t>
            </a:r>
            <a:br>
              <a:rPr lang="es-PE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PE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del equipo.</a:t>
            </a:r>
            <a:endParaRPr lang="es-PE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4C080E3-1963-114B-9E5E-6E81439F5239}"/>
              </a:ext>
            </a:extLst>
          </p:cNvPr>
          <p:cNvSpPr/>
          <p:nvPr/>
        </p:nvSpPr>
        <p:spPr>
          <a:xfrm>
            <a:off x="5437825" y="2183382"/>
            <a:ext cx="395709" cy="376075"/>
          </a:xfrm>
          <a:prstGeom prst="ellipse">
            <a:avLst/>
          </a:prstGeom>
          <a:solidFill>
            <a:srgbClr val="C7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8C2E09C-A535-D54E-BF9F-9802472E561B}"/>
              </a:ext>
            </a:extLst>
          </p:cNvPr>
          <p:cNvSpPr/>
          <p:nvPr/>
        </p:nvSpPr>
        <p:spPr>
          <a:xfrm>
            <a:off x="5374060" y="2169508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1" name="Triángulo 10">
            <a:extLst>
              <a:ext uri="{FF2B5EF4-FFF2-40B4-BE49-F238E27FC236}">
                <a16:creationId xmlns:a16="http://schemas.microsoft.com/office/drawing/2014/main" id="{44527593-BA24-0846-A035-C7688DF726FE}"/>
              </a:ext>
            </a:extLst>
          </p:cNvPr>
          <p:cNvSpPr/>
          <p:nvPr/>
        </p:nvSpPr>
        <p:spPr>
          <a:xfrm rot="5400000">
            <a:off x="5557832" y="2310229"/>
            <a:ext cx="186870" cy="122381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B85AAF2B-0AAF-C44A-8516-21638084E2F4}"/>
              </a:ext>
            </a:extLst>
          </p:cNvPr>
          <p:cNvSpPr/>
          <p:nvPr/>
        </p:nvSpPr>
        <p:spPr>
          <a:xfrm>
            <a:off x="3529954" y="1431863"/>
            <a:ext cx="1973019" cy="1925896"/>
          </a:xfrm>
          <a:prstGeom prst="roundRect">
            <a:avLst>
              <a:gd name="adj" fmla="val 74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b="1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DISCUSIÓN EN EQUIPO: </a:t>
            </a:r>
          </a:p>
          <a:p>
            <a:pPr marL="138113" indent="-133350" defTabSz="5778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Realizar una reunión para discutir las respuestas y proponer mejoras.</a:t>
            </a:r>
            <a:endParaRPr lang="es-PE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F549CC7-4927-C44A-8DDE-4F011CB523AB}"/>
              </a:ext>
            </a:extLst>
          </p:cNvPr>
          <p:cNvSpPr/>
          <p:nvPr/>
        </p:nvSpPr>
        <p:spPr>
          <a:xfrm>
            <a:off x="3380526" y="2183382"/>
            <a:ext cx="395709" cy="376075"/>
          </a:xfrm>
          <a:prstGeom prst="ellipse">
            <a:avLst/>
          </a:prstGeom>
          <a:solidFill>
            <a:srgbClr val="C7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FF5DD8A-1A67-174E-BB2B-BDB657057637}"/>
              </a:ext>
            </a:extLst>
          </p:cNvPr>
          <p:cNvSpPr/>
          <p:nvPr/>
        </p:nvSpPr>
        <p:spPr>
          <a:xfrm>
            <a:off x="3316760" y="2169508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5" name="Triángulo 14">
            <a:extLst>
              <a:ext uri="{FF2B5EF4-FFF2-40B4-BE49-F238E27FC236}">
                <a16:creationId xmlns:a16="http://schemas.microsoft.com/office/drawing/2014/main" id="{3D73677D-667D-7F49-830A-1DCB0DEB0BEB}"/>
              </a:ext>
            </a:extLst>
          </p:cNvPr>
          <p:cNvSpPr/>
          <p:nvPr/>
        </p:nvSpPr>
        <p:spPr>
          <a:xfrm rot="5400000">
            <a:off x="3500533" y="2310229"/>
            <a:ext cx="186870" cy="122381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BAC5D17F-6398-5A43-8322-73B03A5527CC}"/>
              </a:ext>
            </a:extLst>
          </p:cNvPr>
          <p:cNvSpPr/>
          <p:nvPr/>
        </p:nvSpPr>
        <p:spPr>
          <a:xfrm>
            <a:off x="1468271" y="1431863"/>
            <a:ext cx="1973019" cy="1925896"/>
          </a:xfrm>
          <a:prstGeom prst="roundRect">
            <a:avLst>
              <a:gd name="adj" fmla="val 74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PE" b="1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CUESTIONARIO:</a:t>
            </a:r>
            <a:r>
              <a:rPr lang="es-PE" sz="14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138113" indent="-133350" defTabSz="5778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Completar un cuestionario de autoevaluación individual y de equipo.</a:t>
            </a:r>
            <a:endParaRPr lang="es-PE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49C4E44-5EC2-BA4A-9476-DA261EA1D6C8}"/>
              </a:ext>
            </a:extLst>
          </p:cNvPr>
          <p:cNvSpPr/>
          <p:nvPr/>
        </p:nvSpPr>
        <p:spPr>
          <a:xfrm>
            <a:off x="1308595" y="2183382"/>
            <a:ext cx="395709" cy="376075"/>
          </a:xfrm>
          <a:prstGeom prst="ellipse">
            <a:avLst/>
          </a:prstGeom>
          <a:solidFill>
            <a:srgbClr val="C7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2C14280-8E86-A84A-8AE2-4F50BEFC9D60}"/>
              </a:ext>
            </a:extLst>
          </p:cNvPr>
          <p:cNvSpPr/>
          <p:nvPr/>
        </p:nvSpPr>
        <p:spPr>
          <a:xfrm>
            <a:off x="1244830" y="2169508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9" name="Triángulo 18">
            <a:extLst>
              <a:ext uri="{FF2B5EF4-FFF2-40B4-BE49-F238E27FC236}">
                <a16:creationId xmlns:a16="http://schemas.microsoft.com/office/drawing/2014/main" id="{1812225C-18F5-314E-8D3F-AC80A781E40E}"/>
              </a:ext>
            </a:extLst>
          </p:cNvPr>
          <p:cNvSpPr/>
          <p:nvPr/>
        </p:nvSpPr>
        <p:spPr>
          <a:xfrm rot="5400000">
            <a:off x="1428603" y="2310229"/>
            <a:ext cx="186870" cy="122381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3BE7E9-8939-514B-8335-176BF6621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88" y="3597164"/>
            <a:ext cx="3238224" cy="1577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/>
        </p:nvSpPr>
        <p:spPr>
          <a:xfrm>
            <a:off x="503238" y="912813"/>
            <a:ext cx="8164347" cy="155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FORMATO DE EVALUACIÓN</a:t>
            </a:r>
            <a:endParaRPr dirty="0"/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Cada miembro completa una evaluación individual.</a:t>
            </a:r>
            <a:endParaRPr dirty="0"/>
          </a:p>
          <a:p>
            <a:pPr marL="180000"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 realiza una evaluación conjunta del equipo en una sesión de </a:t>
            </a:r>
            <a:r>
              <a:rPr lang="es-PE" sz="1600" i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180000"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 identifican áreas de mejora y se proponen acciones para futuras colaboraciones.</a:t>
            </a:r>
            <a:endParaRPr dirty="0"/>
          </a:p>
        </p:txBody>
      </p:sp>
      <p:pic>
        <p:nvPicPr>
          <p:cNvPr id="201" name="Google Shape;201;p23" descr="Formatos de evaluación de desempeño más utilizados | lapz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2002" y="2782387"/>
            <a:ext cx="4379995" cy="24516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7BC11007-954A-1645-87DD-69892342302D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AUTOEVALUACIÓN DE EQUIPOS DE TRABAJO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6F2FE31-73B9-C34F-B8D5-D954A91E5916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A0F12A73-12EA-D642-A97D-2725F43EC017}"/>
              </a:ext>
            </a:extLst>
          </p:cNvPr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52E61EE0-4CAF-E748-BD21-BF65F7CBD9E7}"/>
                </a:ext>
              </a:extLst>
            </p:cNvPr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  <a:t>CONCLUSIONES</a:t>
              </a:r>
              <a:b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</a:br>
              <a:r>
                <a:rPr lang="es-ES_tradnl" sz="3600" b="1" dirty="0">
                  <a:solidFill>
                    <a:schemeClr val="bg1"/>
                  </a:solidFill>
                  <a:latin typeface="Graphik Bold" charset="0"/>
                  <a:ea typeface="Graphik Bold" charset="0"/>
                  <a:cs typeface="Graphik Bold" charset="0"/>
                </a:rPr>
                <a:t>MÁS REFERENCIAS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1D29B9D-10C8-7C42-9159-B1BC09BBE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F9C0DBD9-D00C-C346-9DDB-A1548DCC7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" y="946969"/>
            <a:ext cx="2072214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18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DBBE4D1-FBC7-C04E-A321-BA8F2CAF38B3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B5997300-4DF6-E749-BA13-A516281E3A83}"/>
              </a:ext>
            </a:extLst>
          </p:cNvPr>
          <p:cNvSpPr txBox="1"/>
          <p:nvPr/>
        </p:nvSpPr>
        <p:spPr>
          <a:xfrm>
            <a:off x="1279545" y="912813"/>
            <a:ext cx="5705454" cy="366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s-P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presentación de un experimento con MVP debe ser clara, estructurada y persuasiva, destacando la lógica detrás de cada decisión. Utilizar ejemplos prácticos ayuda a ilustrar cómo diferentes enfoques pueden validar distintas hipótesis de negocio.</a:t>
            </a:r>
            <a:endParaRPr lang="es-PE" dirty="0">
              <a:solidFill>
                <a:schemeClr val="tx1"/>
              </a:solidFill>
            </a:endParaRPr>
          </a:p>
          <a:p>
            <a:pPr marL="10795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s-P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s-P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análisis de métricas y resultados es un proceso sistemático que incluye la recopilación de datos, interpretación de resultados y toma de decisiones informadas. Utilizando métricas accionables y herramientas de analítica adecuadas, se pueden obtener </a:t>
            </a:r>
            <a:r>
              <a:rPr lang="es-PE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r>
              <a:rPr lang="es-P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valiosos que guíen el desarrollo y mejora continua del producto.</a:t>
            </a:r>
            <a:endParaRPr lang="es-PE" dirty="0">
              <a:solidFill>
                <a:schemeClr val="tx1"/>
              </a:solidFill>
            </a:endParaRPr>
          </a:p>
          <a:p>
            <a:pPr marL="10795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s-P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s-P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aplicación de pivotes al modelo de negocio es un proceso iterativo basado en el aprendizaje constante y la adaptación rápida a las necesidades del mercado. Al identificar la necesidad de un pivote, definir un nuevo enfoque, implementarlo y evaluarlo cuidadosamente, las startups pueden mejorar significativamente sus posibilidades de éxito y encontrar un mejor ajuste entre el producto y el mercado.</a:t>
            </a:r>
            <a:endParaRPr lang="es-PE" dirty="0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456490E-4D28-0745-B61A-845934FFD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954885"/>
            <a:ext cx="114138" cy="1175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C9A3B65-B4B2-454E-B805-94B5B79BA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2020171"/>
            <a:ext cx="114138" cy="1175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8A3C0F8-6AAF-AC44-9AFF-53EFCEC87D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9" y="3048772"/>
            <a:ext cx="1690689" cy="2185216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4E826C39-D942-EB41-9C61-C250C6859510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CONCLUSIONES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F25E18A-A383-EF45-8BDE-858B79D61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3324431"/>
            <a:ext cx="114138" cy="1175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BB5E075-73AF-CE48-98AA-C7E22D962E41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B659397-BF90-9140-A0F7-272F6B2916F7}"/>
              </a:ext>
            </a:extLst>
          </p:cNvPr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BIBLIOGRAFÍA</a:t>
            </a:r>
            <a:b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</a:br>
            <a:r>
              <a:rPr lang="es-ES_tradnl" sz="36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MÁS REFERENCIAS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F51F6D-1CBC-C848-8F40-20C2F943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890BBEA-70C9-AA4E-8C6E-A770A9AE2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970"/>
            <a:ext cx="2072061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25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A704E4-357D-D64E-A254-6A05C8F849B0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7F42C3F6-7F2C-914C-A434-6F01AF3810EB}"/>
              </a:ext>
            </a:extLst>
          </p:cNvPr>
          <p:cNvSpPr txBox="1"/>
          <p:nvPr/>
        </p:nvSpPr>
        <p:spPr>
          <a:xfrm>
            <a:off x="1279009" y="917823"/>
            <a:ext cx="4774320" cy="4308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Hubspot. (2020). MVP: 3 pasos para desarrollar un producto mínimo viable. Recuperado de </a:t>
            </a:r>
            <a:r>
              <a:rPr lang="es-PE" u="sng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https://blog.hubspot.es/sales/producto-minimo-viable</a:t>
            </a:r>
            <a:r>
              <a:rPr lang="es-P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s-PE" dirty="0"/>
          </a:p>
          <a:p>
            <a:pPr marL="1016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PE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IEBS. (2020). Qué es un PMV y cómo implementarlo. Recuperado de </a:t>
            </a:r>
            <a:r>
              <a:rPr lang="es-PE" u="sng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https://www.iebschool.com/blog/que-es-un-pmv-creacion-empresas/</a:t>
            </a:r>
            <a:r>
              <a:rPr lang="es-P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s-PE" dirty="0"/>
          </a:p>
          <a:p>
            <a:pPr marL="1016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PE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Suricatalabs. (2020). Casos populares de producto mínimo viable. Recuperado de </a:t>
            </a:r>
            <a:r>
              <a:rPr lang="es-PE" u="sng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https://suricatalabs.com/casos-populares-de-producto-minimo-viable/</a:t>
            </a:r>
            <a:r>
              <a:rPr lang="es-P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s-PE" dirty="0"/>
          </a:p>
          <a:p>
            <a:pPr marL="1016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PE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Advenio. (2013). Producto mínimo viable: mejor hecho que perfecto. Recuperado de </a:t>
            </a:r>
            <a:r>
              <a:rPr lang="es-PE" u="sng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https://advenio.es/el-producto-minimo-viable-mejor-hecho-que-perfecto/</a:t>
            </a:r>
            <a:r>
              <a:rPr lang="es-P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s-PE" dirty="0"/>
          </a:p>
          <a:p>
            <a:pPr marL="1016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PE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</a:pPr>
            <a:r>
              <a:rPr lang="es-P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Thinkersco. (2020). Prototipo versus producto mínimo viable. Recuperado de </a:t>
            </a:r>
            <a:r>
              <a:rPr lang="es-PE" u="sng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https://thinkersco.com/comunidad/blog/prototipo-vs-producto-minimo-viable/</a:t>
            </a:r>
            <a:r>
              <a:rPr lang="es-P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s-PE" dirty="0">
              <a:solidFill>
                <a:srgbClr val="0066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A6DFB80-E61A-FF41-8482-068974D21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959114"/>
            <a:ext cx="103867" cy="1069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5D524E5-D733-5349-AD1E-6E96EDE9D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1818593"/>
            <a:ext cx="103867" cy="1069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A4DE81-2370-8646-8E56-DE55ADE727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036889"/>
            <a:ext cx="1690688" cy="2197100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189B48F3-4F35-B346-B05C-5D916C880CBD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BIBLIOGRAFÍA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F33A3E1-2D6B-C042-946A-B3AA9935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2662109"/>
            <a:ext cx="103867" cy="1069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83E911A-4EB9-1F4E-AE1E-FFAA8BC7B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3533979"/>
            <a:ext cx="103867" cy="10696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E997606-0EC7-2241-91F6-9A9B0FD73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4391672"/>
            <a:ext cx="103867" cy="106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645F689-4231-9B4B-856D-0DA86AF31EE2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510069-9C9B-6745-A295-10677632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9" y="2666298"/>
            <a:ext cx="1295601" cy="3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6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7331629-E5EF-724B-8A6F-D0BD84B86EEB}"/>
              </a:ext>
            </a:extLst>
          </p:cNvPr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FBCF5932-531A-D74B-BD20-43552B06A290}"/>
              </a:ext>
            </a:extLst>
          </p:cNvPr>
          <p:cNvSpPr txBox="1"/>
          <p:nvPr/>
        </p:nvSpPr>
        <p:spPr>
          <a:xfrm>
            <a:off x="1282298" y="918372"/>
            <a:ext cx="5521727" cy="2800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desarrollo de experimentos con un MVP (Producto Mínimo Viable), implica probar hipótesis de negocio con versiones mínimas del producto para obtener </a:t>
            </a:r>
            <a:r>
              <a:rPr lang="es-PE" i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valioso y hacer ajustes rápidos.</a:t>
            </a:r>
            <a:endParaRPr lang="es-PE" dirty="0"/>
          </a:p>
          <a:p>
            <a:pPr marL="180000"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P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importancia de esta etapa radica en que permite:</a:t>
            </a:r>
            <a:endParaRPr lang="es-PE" dirty="0"/>
          </a:p>
          <a:p>
            <a:pPr marL="177800" lvl="0" indent="-165100">
              <a:buClr>
                <a:srgbClr val="EE4639"/>
              </a:buClr>
              <a:buSzPts val="1400"/>
              <a:buFont typeface="Arial" charset="0"/>
              <a:buChar char="•"/>
              <a:tabLst>
                <a:tab pos="120650" algn="l"/>
              </a:tabLst>
            </a:pPr>
            <a:r>
              <a:rPr lang="es-PE" spc="-1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Validar ideas con el menor esfuerzo y costo posible.</a:t>
            </a:r>
            <a:endParaRPr lang="es-PE" spc="-10" dirty="0">
              <a:solidFill>
                <a:schemeClr val="tx1"/>
              </a:solidFill>
              <a:latin typeface="Calibri" charset="0"/>
              <a:cs typeface="Calibri" charset="0"/>
            </a:endParaRPr>
          </a:p>
          <a:p>
            <a:pPr marL="177800" lvl="0" indent="-165100">
              <a:buClr>
                <a:srgbClr val="EE4639"/>
              </a:buClr>
              <a:buSzPts val="1400"/>
              <a:buFont typeface="Arial" charset="0"/>
              <a:buChar char="•"/>
              <a:tabLst>
                <a:tab pos="120650" algn="l"/>
              </a:tabLst>
            </a:pPr>
            <a:r>
              <a:rPr lang="es-PE" spc="-1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Recoger datos reales del mercado.</a:t>
            </a:r>
            <a:endParaRPr lang="es-PE" spc="-10" dirty="0">
              <a:solidFill>
                <a:schemeClr val="tx1"/>
              </a:solidFill>
              <a:latin typeface="Calibri" charset="0"/>
              <a:cs typeface="Calibri" charset="0"/>
            </a:endParaRPr>
          </a:p>
          <a:p>
            <a:pPr marL="177800" lvl="0" indent="-165100">
              <a:buClr>
                <a:srgbClr val="EE4639"/>
              </a:buClr>
              <a:buSzPts val="1400"/>
              <a:buFont typeface="Arial" charset="0"/>
              <a:buChar char="•"/>
              <a:tabLst>
                <a:tab pos="120650" algn="l"/>
              </a:tabLst>
            </a:pPr>
            <a:r>
              <a:rPr lang="es-PE" spc="-1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Mejorar continuamente el producto y el modelo de negocio.</a:t>
            </a:r>
            <a:endParaRPr lang="es-PE" spc="-10" dirty="0">
              <a:solidFill>
                <a:schemeClr val="tx1"/>
              </a:solidFill>
              <a:latin typeface="Calibri" charset="0"/>
              <a:cs typeface="Calibri" charset="0"/>
            </a:endParaRPr>
          </a:p>
          <a:p>
            <a:pPr marL="180000"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P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 esta sesión, aprenderemos a ejecutar experimentos realizados con un MVP, analizar métricas y resultados, aplicar pivotes al modelo de negocio basado en los resultados, y realizar una autoevaluación de su desempeño en equipo.</a:t>
            </a: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DCEC60-8F70-A540-AA4E-0F83E847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954885"/>
            <a:ext cx="117851" cy="1213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D9C537B-4C32-0B48-8296-F309F497DB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61" y="3052731"/>
            <a:ext cx="1689027" cy="218125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2E2B006-C5DE-7D47-A699-DF747F41533D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BAA9BDD-C32D-D142-B5E9-D24741FEA411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INTRODUCCIÓN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86DA0D-CBDC-754C-BC6F-012205B4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1816820"/>
            <a:ext cx="117851" cy="1213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E69C928-1B3D-DD4F-A2C0-8C3D50587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2887608"/>
            <a:ext cx="117851" cy="121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A73E10C-B831-714D-ABE8-5BA0EACAD840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C311A8-EC83-104D-A7E8-CE27FE042C24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PRESENTACIÓN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EXPERIMENTOS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915568-DC5A-8140-9046-788CE245C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/>
          <p:nvPr/>
        </p:nvSpPr>
        <p:spPr>
          <a:xfrm>
            <a:off x="503238" y="912813"/>
            <a:ext cx="817244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presentación de experimentos con un MVP es crucial para comunicar claramente la hipótesis, metodología y expectativas del experimento.</a:t>
            </a:r>
            <a:endParaRPr dirty="0">
              <a:solidFill>
                <a:schemeClr val="tx1"/>
              </a:solidFill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 continuación, conoceremos cómo estructurar esta presentación y analizaremos ejemplos de diferentes tipos de experimentos que se pueden realizar.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59280E7-A584-EC41-B955-DDCAD137AA59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PRESENTACIÓN DE EXPERIMENTOS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D114FFF-A779-BC42-993B-D1EE562992AE}"/>
              </a:ext>
            </a:extLst>
          </p:cNvPr>
          <p:cNvSpPr/>
          <p:nvPr/>
        </p:nvSpPr>
        <p:spPr>
          <a:xfrm>
            <a:off x="3502093" y="2738697"/>
            <a:ext cx="2207619" cy="2248883"/>
          </a:xfrm>
          <a:prstGeom prst="ellipse">
            <a:avLst/>
          </a:prstGeom>
          <a:noFill/>
          <a:ln w="28575">
            <a:solidFill>
              <a:srgbClr val="808799">
                <a:alpha val="54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919B1DC0-58F3-FE4C-AAA4-64EB4F593C5F}"/>
              </a:ext>
            </a:extLst>
          </p:cNvPr>
          <p:cNvSpPr/>
          <p:nvPr/>
        </p:nvSpPr>
        <p:spPr>
          <a:xfrm>
            <a:off x="2831032" y="2125215"/>
            <a:ext cx="1539291" cy="580690"/>
          </a:xfrm>
          <a:prstGeom prst="roundRect">
            <a:avLst>
              <a:gd name="adj" fmla="val 47824"/>
            </a:avLst>
          </a:prstGeom>
          <a:solidFill>
            <a:schemeClr val="bg1"/>
          </a:solidFill>
          <a:ln w="19050">
            <a:solidFill>
              <a:srgbClr val="00A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s-PE" sz="1400" b="1" dirty="0">
                <a:solidFill>
                  <a:srgbClr val="00ADEE"/>
                </a:solidFill>
                <a:latin typeface="Calibri" charset="0"/>
                <a:ea typeface="Calibri" charset="0"/>
                <a:cs typeface="Calibri" charset="0"/>
              </a:rPr>
              <a:t>HIPÓTESIS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4056235-6874-9744-B1E1-0D2B2F1F1787}"/>
              </a:ext>
            </a:extLst>
          </p:cNvPr>
          <p:cNvSpPr/>
          <p:nvPr/>
        </p:nvSpPr>
        <p:spPr>
          <a:xfrm>
            <a:off x="3832130" y="2113804"/>
            <a:ext cx="599860" cy="597584"/>
          </a:xfrm>
          <a:prstGeom prst="ellipse">
            <a:avLst/>
          </a:prstGeom>
          <a:solidFill>
            <a:srgbClr val="00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E6E564AD-5E84-B94B-B05C-835DF1B4082B}"/>
              </a:ext>
            </a:extLst>
          </p:cNvPr>
          <p:cNvSpPr/>
          <p:nvPr/>
        </p:nvSpPr>
        <p:spPr>
          <a:xfrm>
            <a:off x="1916894" y="4547961"/>
            <a:ext cx="1676541" cy="580690"/>
          </a:xfrm>
          <a:prstGeom prst="roundRect">
            <a:avLst>
              <a:gd name="adj" fmla="val 47824"/>
            </a:avLst>
          </a:prstGeom>
          <a:solidFill>
            <a:schemeClr val="bg1"/>
          </a:solidFill>
          <a:ln w="19050">
            <a:solidFill>
              <a:srgbClr val="714F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14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MERCADO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8F2C83A-1173-4D44-9ECB-679DB3D1EEE1}"/>
              </a:ext>
            </a:extLst>
          </p:cNvPr>
          <p:cNvSpPr/>
          <p:nvPr/>
        </p:nvSpPr>
        <p:spPr>
          <a:xfrm>
            <a:off x="3055243" y="4536550"/>
            <a:ext cx="599860" cy="597584"/>
          </a:xfrm>
          <a:prstGeom prst="ellipse">
            <a:avLst/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36BDE5F1-939C-E34B-8835-41C0C01D6152}"/>
              </a:ext>
            </a:extLst>
          </p:cNvPr>
          <p:cNvSpPr/>
          <p:nvPr/>
        </p:nvSpPr>
        <p:spPr>
          <a:xfrm>
            <a:off x="5483034" y="4522671"/>
            <a:ext cx="2018641" cy="580690"/>
          </a:xfrm>
          <a:prstGeom prst="roundRect">
            <a:avLst>
              <a:gd name="adj" fmla="val 47824"/>
            </a:avLst>
          </a:prstGeom>
          <a:solidFill>
            <a:schemeClr val="bg1"/>
          </a:solidFill>
          <a:ln w="19050">
            <a:solidFill>
              <a:srgbClr val="FEC2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673100">
              <a:lnSpc>
                <a:spcPct val="90000"/>
              </a:lnSpc>
            </a:pPr>
            <a:r>
              <a:rPr lang="es-PE" sz="1400" b="1" dirty="0">
                <a:solidFill>
                  <a:srgbClr val="FEC212"/>
                </a:solidFill>
                <a:latin typeface="Calibri" charset="0"/>
                <a:ea typeface="Calibri" charset="0"/>
                <a:cs typeface="Calibri" charset="0"/>
              </a:rPr>
              <a:t>EXPERIMENTO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8FBC1D1-8792-B940-B688-31C7E03BC81F}"/>
              </a:ext>
            </a:extLst>
          </p:cNvPr>
          <p:cNvSpPr/>
          <p:nvPr/>
        </p:nvSpPr>
        <p:spPr>
          <a:xfrm>
            <a:off x="5447066" y="4511260"/>
            <a:ext cx="599860" cy="597584"/>
          </a:xfrm>
          <a:prstGeom prst="ellipse">
            <a:avLst/>
          </a:prstGeom>
          <a:solidFill>
            <a:srgbClr val="FEC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0" name="Triángulo 29">
            <a:extLst>
              <a:ext uri="{FF2B5EF4-FFF2-40B4-BE49-F238E27FC236}">
                <a16:creationId xmlns:a16="http://schemas.microsoft.com/office/drawing/2014/main" id="{F03E2BFC-03D9-2F44-A423-22915BA4AF38}"/>
              </a:ext>
            </a:extLst>
          </p:cNvPr>
          <p:cNvSpPr/>
          <p:nvPr/>
        </p:nvSpPr>
        <p:spPr>
          <a:xfrm rot="16200000">
            <a:off x="5334697" y="4760639"/>
            <a:ext cx="141304" cy="113628"/>
          </a:xfrm>
          <a:prstGeom prst="triangle">
            <a:avLst/>
          </a:prstGeom>
          <a:solidFill>
            <a:srgbClr val="FEC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3" name="Triángulo 32">
            <a:extLst>
              <a:ext uri="{FF2B5EF4-FFF2-40B4-BE49-F238E27FC236}">
                <a16:creationId xmlns:a16="http://schemas.microsoft.com/office/drawing/2014/main" id="{671EC477-8DED-E145-80A4-2794CB796023}"/>
              </a:ext>
            </a:extLst>
          </p:cNvPr>
          <p:cNvSpPr/>
          <p:nvPr/>
        </p:nvSpPr>
        <p:spPr>
          <a:xfrm rot="4469506">
            <a:off x="3613311" y="4696282"/>
            <a:ext cx="141304" cy="113628"/>
          </a:xfrm>
          <a:prstGeom prst="triangle">
            <a:avLst/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5" name="Triángulo 34">
            <a:extLst>
              <a:ext uri="{FF2B5EF4-FFF2-40B4-BE49-F238E27FC236}">
                <a16:creationId xmlns:a16="http://schemas.microsoft.com/office/drawing/2014/main" id="{2303BAD8-3005-7445-99DC-8A76712CF2A2}"/>
              </a:ext>
            </a:extLst>
          </p:cNvPr>
          <p:cNvSpPr/>
          <p:nvPr/>
        </p:nvSpPr>
        <p:spPr>
          <a:xfrm rot="6991015">
            <a:off x="4372149" y="2502320"/>
            <a:ext cx="141304" cy="113628"/>
          </a:xfrm>
          <a:prstGeom prst="triangle">
            <a:avLst>
              <a:gd name="adj" fmla="val 51933"/>
            </a:avLst>
          </a:prstGeom>
          <a:solidFill>
            <a:srgbClr val="00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grpSp>
        <p:nvGrpSpPr>
          <p:cNvPr id="36" name="Agrupar 50">
            <a:extLst>
              <a:ext uri="{FF2B5EF4-FFF2-40B4-BE49-F238E27FC236}">
                <a16:creationId xmlns:a16="http://schemas.microsoft.com/office/drawing/2014/main" id="{34088210-3A58-2942-8D2F-18BEB06BAA06}"/>
              </a:ext>
            </a:extLst>
          </p:cNvPr>
          <p:cNvGrpSpPr/>
          <p:nvPr/>
        </p:nvGrpSpPr>
        <p:grpSpPr>
          <a:xfrm>
            <a:off x="4504469" y="2641593"/>
            <a:ext cx="135061" cy="134549"/>
            <a:chOff x="3427964" y="2244682"/>
            <a:chExt cx="225891" cy="225034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867349D3-C00A-B44A-B796-C4DD8334A369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AD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60441BBF-443F-DB46-9323-5E23E515DDDC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0AD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42" name="Agrupar 54">
            <a:extLst>
              <a:ext uri="{FF2B5EF4-FFF2-40B4-BE49-F238E27FC236}">
                <a16:creationId xmlns:a16="http://schemas.microsoft.com/office/drawing/2014/main" id="{59FF5DBB-279F-4443-A2F5-3C5C37B64742}"/>
              </a:ext>
            </a:extLst>
          </p:cNvPr>
          <p:cNvGrpSpPr/>
          <p:nvPr/>
        </p:nvGrpSpPr>
        <p:grpSpPr>
          <a:xfrm>
            <a:off x="3782926" y="4618548"/>
            <a:ext cx="135061" cy="134549"/>
            <a:chOff x="3427964" y="2244682"/>
            <a:chExt cx="225891" cy="225034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60CB34A9-ECCD-2F4C-83F9-8DD33031DAE1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6D1E0918-9FBE-0841-8CD5-8E550A63B8AD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48" name="Agrupar 60">
            <a:extLst>
              <a:ext uri="{FF2B5EF4-FFF2-40B4-BE49-F238E27FC236}">
                <a16:creationId xmlns:a16="http://schemas.microsoft.com/office/drawing/2014/main" id="{187A7078-46E7-4D4B-8861-26D05FED4B0E}"/>
              </a:ext>
            </a:extLst>
          </p:cNvPr>
          <p:cNvGrpSpPr/>
          <p:nvPr/>
        </p:nvGrpSpPr>
        <p:grpSpPr>
          <a:xfrm>
            <a:off x="5147292" y="4754722"/>
            <a:ext cx="135061" cy="134549"/>
            <a:chOff x="3427964" y="2244682"/>
            <a:chExt cx="225891" cy="225034"/>
          </a:xfrm>
        </p:grpSpPr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8009F2B0-C47A-5A4E-A8BE-6160737A84DA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EC2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E08CCDB6-4310-6744-8071-D800F167AB5D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FEC21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5539E8B2-7CEA-EA41-A0C8-89E794B14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171" y="3297109"/>
            <a:ext cx="981658" cy="1082711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73BCCBD1-6CF7-1C40-AF5F-278E7409B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235" y="2235710"/>
            <a:ext cx="354982" cy="338342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FE24BF63-9BE2-A94F-86CB-7F4F7E97D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133" y="4720811"/>
            <a:ext cx="402080" cy="270707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A0B76604-71A2-1B4F-A259-6BF2AB2F8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696" y="4566713"/>
            <a:ext cx="302213" cy="470947"/>
          </a:xfrm>
          <a:prstGeom prst="rect">
            <a:avLst/>
          </a:prstGeom>
        </p:spPr>
      </p:pic>
      <p:sp>
        <p:nvSpPr>
          <p:cNvPr id="63" name="Google Shape;54;p4">
            <a:extLst>
              <a:ext uri="{FF2B5EF4-FFF2-40B4-BE49-F238E27FC236}">
                <a16:creationId xmlns:a16="http://schemas.microsoft.com/office/drawing/2014/main" id="{27115C5A-D23F-BA42-88F2-84A8C3425F42}"/>
              </a:ext>
            </a:extLst>
          </p:cNvPr>
          <p:cNvSpPr txBox="1"/>
          <p:nvPr/>
        </p:nvSpPr>
        <p:spPr>
          <a:xfrm>
            <a:off x="4239363" y="5067237"/>
            <a:ext cx="68126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3" marR="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ES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LANZAR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81" name="Google Shape;54;p4">
            <a:extLst>
              <a:ext uri="{FF2B5EF4-FFF2-40B4-BE49-F238E27FC236}">
                <a16:creationId xmlns:a16="http://schemas.microsoft.com/office/drawing/2014/main" id="{18A32471-61CB-284C-B0AA-B5BA19577A0F}"/>
              </a:ext>
            </a:extLst>
          </p:cNvPr>
          <p:cNvSpPr txBox="1"/>
          <p:nvPr/>
        </p:nvSpPr>
        <p:spPr>
          <a:xfrm rot="16831049">
            <a:off x="2804166" y="3529902"/>
            <a:ext cx="102076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3" marR="0" lvl="0" algn="ctr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ES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82" name="Google Shape;54;p4">
            <a:extLst>
              <a:ext uri="{FF2B5EF4-FFF2-40B4-BE49-F238E27FC236}">
                <a16:creationId xmlns:a16="http://schemas.microsoft.com/office/drawing/2014/main" id="{F67C7D54-E2F5-3547-B21F-5BDCFF920946}"/>
              </a:ext>
            </a:extLst>
          </p:cNvPr>
          <p:cNvSpPr txBox="1"/>
          <p:nvPr/>
        </p:nvSpPr>
        <p:spPr>
          <a:xfrm rot="4849459">
            <a:off x="5364458" y="3514537"/>
            <a:ext cx="100777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3" marR="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ES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CONSTRUIR</a:t>
            </a:r>
            <a:endParaRPr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5" descr="Producto mínimo viable: Qué es y cómo definirlo"/>
          <p:cNvPicPr preferRelativeResize="0"/>
          <p:nvPr/>
        </p:nvPicPr>
        <p:blipFill rotWithShape="1">
          <a:blip r:embed="rId3">
            <a:alphaModFix/>
          </a:blip>
          <a:srcRect b="4756"/>
          <a:stretch/>
        </p:blipFill>
        <p:spPr>
          <a:xfrm>
            <a:off x="4734241" y="1835889"/>
            <a:ext cx="3937886" cy="22399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76E46991-8874-304E-B3A0-5BDE092E4A54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PRESENTACIÓN DE EXPERIMENTOS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62;p5">
            <a:extLst>
              <a:ext uri="{FF2B5EF4-FFF2-40B4-BE49-F238E27FC236}">
                <a16:creationId xmlns:a16="http://schemas.microsoft.com/office/drawing/2014/main" id="{C9E06E92-AEE2-BF49-B0A7-3CC465E30D9C}"/>
              </a:ext>
            </a:extLst>
          </p:cNvPr>
          <p:cNvSpPr txBox="1"/>
          <p:nvPr/>
        </p:nvSpPr>
        <p:spPr>
          <a:xfrm>
            <a:off x="503238" y="912813"/>
            <a:ext cx="3889375" cy="292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ESTRUCTURA DE LA PRESENTACIÓN</a:t>
            </a:r>
            <a:endParaRPr lang="es-PE" sz="16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Aft>
                <a:spcPts val="600"/>
              </a:spcAft>
            </a:pPr>
            <a:r>
              <a:rPr lang="es-ES" sz="2000" b="1" dirty="0">
                <a:solidFill>
                  <a:srgbClr val="EE4639"/>
                </a:solidFill>
                <a:latin typeface="Graphik Bold" panose="020B0503030202060203" pitchFamily="34" charset="77"/>
                <a:cs typeface="Calibri" charset="0"/>
              </a:rPr>
              <a:t>+ 01.</a:t>
            </a:r>
            <a:br>
              <a:rPr lang="es-ES" sz="1800" b="1" dirty="0">
                <a:solidFill>
                  <a:srgbClr val="EE4639"/>
                </a:solidFill>
                <a:latin typeface="Calibri" charset="0"/>
                <a:cs typeface="Calibri" charset="0"/>
              </a:rPr>
            </a:br>
            <a:r>
              <a:rPr lang="es-E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  <a:t>INTRODUCCIÓN</a:t>
            </a:r>
            <a:endParaRPr lang="es-PE" sz="1600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182563" marR="0" lvl="1" indent="-176213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PE" sz="1600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Contexto del proyecto: </a:t>
            </a: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Breve descripción del problema o necesidad del cliente que se está abordando.</a:t>
            </a:r>
            <a:endParaRPr lang="es-PE" sz="1600" dirty="0"/>
          </a:p>
          <a:p>
            <a:pPr marL="182563" marR="0" lvl="1" indent="-176213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None/>
            </a:pPr>
            <a:endParaRPr lang="es-PE"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1" indent="-176213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PE" sz="1600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Hipótesis: </a:t>
            </a: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suposición que se quiere validar. Ejemplo: "Creemos que nuestra aplicación de productividad aumentará la eficiencia del equipo en un 20%."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CEBCDB7E-FC5B-C443-9FD6-F8D02D4C085A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PRESENTACIÓN DE EXPERIMENTOS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62;p5">
            <a:extLst>
              <a:ext uri="{FF2B5EF4-FFF2-40B4-BE49-F238E27FC236}">
                <a16:creationId xmlns:a16="http://schemas.microsoft.com/office/drawing/2014/main" id="{7E7865EB-004C-1144-BC0A-D60FFD55BAE9}"/>
              </a:ext>
            </a:extLst>
          </p:cNvPr>
          <p:cNvSpPr txBox="1"/>
          <p:nvPr/>
        </p:nvSpPr>
        <p:spPr>
          <a:xfrm>
            <a:off x="503238" y="912813"/>
            <a:ext cx="3889375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ESTRUCTURA DE LA PRESENTACIÓN</a:t>
            </a:r>
            <a:endParaRPr lang="es-PE" sz="16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Aft>
                <a:spcPts val="600"/>
              </a:spcAft>
            </a:pPr>
            <a:r>
              <a:rPr lang="es-ES" sz="2000" b="1" dirty="0">
                <a:solidFill>
                  <a:srgbClr val="EE4639"/>
                </a:solidFill>
                <a:latin typeface="Graphik Bold" panose="020B0503030202060203" pitchFamily="34" charset="77"/>
                <a:cs typeface="Calibri" charset="0"/>
              </a:rPr>
              <a:t>+ 02.</a:t>
            </a:r>
            <a:br>
              <a:rPr lang="es-ES" sz="1800" b="1" dirty="0">
                <a:solidFill>
                  <a:srgbClr val="EE4639"/>
                </a:solidFill>
                <a:latin typeface="Calibri" charset="0"/>
                <a:cs typeface="Calibri" charset="0"/>
              </a:rPr>
            </a:br>
            <a:r>
              <a:rPr lang="es-E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  <a:t>DESCRIPCIÓN DEL MVP</a:t>
            </a:r>
            <a:endParaRPr lang="es-PE" sz="1600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182563" marR="0" lvl="1" indent="-176213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PE" sz="1600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Características del MVP: </a:t>
            </a: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Qué incluye y qué se ha dejado fuera deliberadamente. Ejemplo: "Nuestro MVP es una versión básica de la aplicación que permite a los usuarios crear y asignar tareas, pero no incluye funciones avanzadas como la integración con otras herramientas.“</a:t>
            </a:r>
            <a:endParaRPr lang="es-PE" sz="1600" dirty="0"/>
          </a:p>
          <a:p>
            <a:pPr marL="182563" marR="0" lvl="1" indent="-176213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None/>
            </a:pPr>
            <a:endParaRPr lang="es-PE"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1" indent="-176213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PE" sz="1600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Motivo de la selección de estas características: </a:t>
            </a: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Justificación de por qué estas características son suficientes para validar la hipótesis.</a:t>
            </a: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135A26-3FA8-4742-8AA3-26E3A22BE1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9" y="912813"/>
            <a:ext cx="4392611" cy="4324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995903CC-5A90-9D47-96D0-E4BAAE5F706A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PRESENTACIÓN DE EXPERIMENTOS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62;p5">
            <a:extLst>
              <a:ext uri="{FF2B5EF4-FFF2-40B4-BE49-F238E27FC236}">
                <a16:creationId xmlns:a16="http://schemas.microsoft.com/office/drawing/2014/main" id="{D7442CE0-E93D-5A41-8C14-211C1B55A925}"/>
              </a:ext>
            </a:extLst>
          </p:cNvPr>
          <p:cNvSpPr txBox="1"/>
          <p:nvPr/>
        </p:nvSpPr>
        <p:spPr>
          <a:xfrm>
            <a:off x="503238" y="912813"/>
            <a:ext cx="3889375" cy="390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ESTRUCTURA DE LA PRESENTACIÓN</a:t>
            </a:r>
            <a:endParaRPr lang="es-PE" sz="16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Aft>
                <a:spcPts val="600"/>
              </a:spcAft>
            </a:pPr>
            <a:r>
              <a:rPr lang="es-ES" sz="2000" b="1" dirty="0">
                <a:solidFill>
                  <a:srgbClr val="EE4639"/>
                </a:solidFill>
                <a:latin typeface="Graphik Bold" panose="020B0503030202060203" pitchFamily="34" charset="77"/>
                <a:cs typeface="Calibri" charset="0"/>
              </a:rPr>
              <a:t>+ 03.</a:t>
            </a:r>
            <a:br>
              <a:rPr lang="es-ES" sz="1800" b="1" dirty="0">
                <a:solidFill>
                  <a:srgbClr val="EE4639"/>
                </a:solidFill>
                <a:latin typeface="Calibri" charset="0"/>
                <a:cs typeface="Calibri" charset="0"/>
              </a:rPr>
            </a:br>
            <a:r>
              <a:rPr lang="es-E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  <a:t>METODOLOGÍA DEL EXPERIMENTO</a:t>
            </a:r>
            <a:endParaRPr lang="es-PE" sz="1600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182563" marR="0" lvl="1" indent="-182563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PE" sz="1600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Población objetivo: </a:t>
            </a: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Quiénes serán los participantes del experimento. Ejemplo: "Se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invita</a:t>
            </a: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a 50 pequeñas empresas a probar la aplicación durante un mes."</a:t>
            </a:r>
            <a:endParaRPr lang="es-PE" sz="1600" dirty="0"/>
          </a:p>
          <a:p>
            <a:pPr marL="182563" marR="0" lvl="1" indent="-182563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PE" sz="1600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Procedimiento de implementación: </a:t>
            </a: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Cómo se llevará a cabo el experimento. Ejemplo: "Se proporcionará acceso a la aplicación y se realizará una capacitación inicial de una hora para cada equipo."</a:t>
            </a:r>
            <a:endParaRPr lang="es-PE" sz="1600" dirty="0"/>
          </a:p>
          <a:p>
            <a:pPr marL="182563" marR="0" lvl="1" indent="-182563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PE" sz="1600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Duración del experimento: </a:t>
            </a: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Tiempo que se llevará a cabo la prueba. Ejemplo: "El experimento durará cuatro semanas.“</a:t>
            </a:r>
            <a:endParaRPr lang="es-PE" sz="1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C79B9D-84F9-3E4F-95A1-BC1BEDD7B7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912813"/>
            <a:ext cx="4392612" cy="432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C6561D45-200A-3B4B-A897-9004B5994C5D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PRESENTACIÓN DE EXPERIMENTOS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62;p5">
            <a:extLst>
              <a:ext uri="{FF2B5EF4-FFF2-40B4-BE49-F238E27FC236}">
                <a16:creationId xmlns:a16="http://schemas.microsoft.com/office/drawing/2014/main" id="{4A492B19-742F-EE42-B2BB-665F38C16D02}"/>
              </a:ext>
            </a:extLst>
          </p:cNvPr>
          <p:cNvSpPr txBox="1"/>
          <p:nvPr/>
        </p:nvSpPr>
        <p:spPr>
          <a:xfrm>
            <a:off x="503238" y="912813"/>
            <a:ext cx="3889375" cy="390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PE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ESTRUCTURA DE LA PRESENTACIÓN</a:t>
            </a:r>
            <a:endParaRPr lang="es-PE" sz="16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Aft>
                <a:spcPts val="600"/>
              </a:spcAft>
            </a:pPr>
            <a:r>
              <a:rPr lang="es-ES" sz="2000" b="1" dirty="0">
                <a:solidFill>
                  <a:srgbClr val="EE4639"/>
                </a:solidFill>
                <a:latin typeface="Graphik Bold" panose="020B0503030202060203" pitchFamily="34" charset="77"/>
                <a:cs typeface="Calibri" charset="0"/>
              </a:rPr>
              <a:t>+ 04.</a:t>
            </a:r>
            <a:br>
              <a:rPr lang="es-ES" sz="1800" b="1" dirty="0">
                <a:solidFill>
                  <a:srgbClr val="EE4639"/>
                </a:solidFill>
                <a:latin typeface="Calibri" charset="0"/>
                <a:cs typeface="Calibri" charset="0"/>
              </a:rPr>
            </a:br>
            <a:r>
              <a:rPr lang="es-E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  <a:t>MÉTRICAS Y RESULTADOS ESPERADOS</a:t>
            </a:r>
            <a:endParaRPr lang="es-PE" sz="1600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182563" marR="0" lvl="1" indent="-176213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PE" sz="1600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Métricas clave: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se medirá y cómo se </a:t>
            </a:r>
            <a:r>
              <a:rPr lang="es-PE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cuantifica</a:t>
            </a: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el éxito. Ejemplo: "Mediremos la cantidad de tareas completadas por usuario por semana, el tiempo promedio para completar una tarea y el nivel de satisfacción del usuario.“</a:t>
            </a:r>
            <a:endParaRPr lang="es-PE" sz="1600" dirty="0"/>
          </a:p>
          <a:p>
            <a:pPr marL="182563" marR="0" lvl="1" indent="-176213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None/>
            </a:pPr>
            <a:endParaRPr lang="es-PE" sz="1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1" indent="-176213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PE" sz="1600" b="1" i="0" u="none" strike="noStrike" cap="none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Resultados esperados: </a:t>
            </a:r>
            <a:r>
              <a:rPr lang="es-PE" sz="1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Qué se espera observar si la hipótesis es correcta. Ejemplo: "Esperamos ver un aumento del 20% en la eficiencia del equipo y una satisfacción del usuario superior al 80%.”</a:t>
            </a:r>
            <a:endParaRPr lang="es-PE" sz="1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90EB08-6A1B-6F45-A7DF-83E1F96B33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9" y="912813"/>
            <a:ext cx="4392612" cy="432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1773</Words>
  <Application>Microsoft Macintosh PowerPoint</Application>
  <PresentationFormat>Presentación en pantalla (16:10)</PresentationFormat>
  <Paragraphs>199</Paragraphs>
  <Slides>29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Arial</vt:lpstr>
      <vt:lpstr>Calibri</vt:lpstr>
      <vt:lpstr>Graphik Bold</vt:lpstr>
      <vt:lpstr>Graphik Regular</vt:lpstr>
      <vt:lpstr>Graphik-Medium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ISIL</dc:creator>
  <cp:lastModifiedBy>Microsoft Office User</cp:lastModifiedBy>
  <cp:revision>45</cp:revision>
  <dcterms:created xsi:type="dcterms:W3CDTF">2016-10-06T14:52:02Z</dcterms:created>
  <dcterms:modified xsi:type="dcterms:W3CDTF">2024-08-06T15:15:27Z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5400A83D-B4FE-497C-9E2F-ACF3BA8DEF15</vt:lpwstr>
  </property>
  <property fmtid="{D5CDD505-2E9C-101B-9397-08002B2CF9AE}" pid="3" name="ArticulatePath">
    <vt:lpwstr>plantilla_cursos_presenciales-v3.1.6</vt:lpwstr>
  </property>
</Properties>
</file>